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260" r:id="rId4"/>
    <p:sldId id="263" r:id="rId5"/>
    <p:sldId id="264" r:id="rId6"/>
    <p:sldId id="261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743CAE-7B3F-4C30-A340-932F0A5402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F26BEAB-98EE-4F15-A4D3-1E05A44515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5C286-EAD7-4A9E-8AD1-2C8238B0FB1D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three human species came about at different times in pre-history.  They differed somewhat in body structures.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47FBBC-05E1-4525-ACC5-6498D2107C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/>
      <p:bldP spid="514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1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89883-1124-46D7-AAE6-2F5BC3EEA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0F122-15D3-4F68-8199-DC1329F43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B30C85-31B3-48A8-960C-7E4FAF244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85546F-12A5-493C-9576-32278542E6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A96EEBE-FC8A-4656-9A8E-BA454DA72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2228B-3E78-437A-BBB8-20BB3983F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49468-3F16-4D42-B37C-404C8C6D9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D4434-4F94-4235-8B18-F01053860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6A38-E293-4C15-9816-0CF2F26AB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98019-1511-40B6-A170-304C7F3A5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2ED5F-918B-4714-A9F3-DED059DCE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A9B36-6544-4367-97C1-5B22EE29E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F9A4-A4AF-4FA2-B890-CBB318FE5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OwlTeacher.com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D7ED747-13DB-4081-BCCC-5438B9E544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/>
      <p:bldP spid="41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229600" cy="1736725"/>
          </a:xfrm>
        </p:spPr>
        <p:txBody>
          <a:bodyPr/>
          <a:lstStyle/>
          <a:p>
            <a:r>
              <a:rPr lang="en-US"/>
              <a:t>Chapter 1  </a:t>
            </a:r>
            <a:br>
              <a:rPr lang="en-US"/>
            </a:br>
            <a:r>
              <a:rPr lang="en-US"/>
              <a:t>Human Beginnings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r>
              <a:rPr lang="en-US" sz="4400"/>
              <a:t>Pre-History – 1000 B.C.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/>
              <a:t>How did early humans react to the environmental changes of the Ice Ages?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/>
              <a:t>In Different Ways: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Some people simply moved to warmer places (usually the middle latitudes where it was warm enough to live)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Some found strategies for keeping warm by using clothes and fire.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Those who could not adapt died from starvation and exposure to the extremes.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Culture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6477000" cy="4953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600" b="1"/>
              <a:t>Culture includes: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the knowledge a group of people have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the language they speak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the ways in which they eat and dress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their religious beliefs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/>
              <a:t>their achievements in art and music.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/>
          </a:p>
        </p:txBody>
      </p:sp>
      <p:pic>
        <p:nvPicPr>
          <p:cNvPr id="29700" name="Picture 4" descr="j0186236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86600" y="533400"/>
            <a:ext cx="1698625" cy="2928938"/>
          </a:xfrm>
          <a:noFill/>
          <a:ln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000"/>
              <a:t>Toolmaking – the use of tools was one of the earliest aspects of culture that people formed.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4000"/>
              <a:t>The Stone Age – name used to identify the period before writing became established.  This name was used because of the use of stone tools by these early people.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Stone Age is divided into 3 shorter periods:</a:t>
            </a:r>
          </a:p>
        </p:txBody>
      </p:sp>
      <p:graphicFrame>
        <p:nvGraphicFramePr>
          <p:cNvPr id="32816" name="Group 4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038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Paleolithic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Old Stone 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Earliest Period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Began about 2 million   years ago &amp;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until about 12,000 B.C.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First toolmaking was by the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habilis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Mesolithic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 Stone 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Usually dated from about 12,000 B.C. to about 8,000 B.C.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graphicFrame>
        <p:nvGraphicFramePr>
          <p:cNvPr id="34853" name="Group 37"/>
          <p:cNvGraphicFramePr>
            <a:graphicFrameLocks noGrp="1"/>
          </p:cNvGraphicFramePr>
          <p:nvPr>
            <p:ph/>
          </p:nvPr>
        </p:nvGraphicFramePr>
        <p:xfrm>
          <a:off x="457200" y="1905000"/>
          <a:ext cx="8229600" cy="1752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Neolithic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Stone 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Lasted from about 8,000 B.C. to 5,000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Paleolithic Hunter-Gatherers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3600"/>
              <a:t>Homo Habilis – lived during first quarter of Paleolithic period.</a:t>
            </a:r>
            <a:r>
              <a:rPr lang="en-US"/>
              <a:t> 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3600"/>
              <a:t>Oldest hominids known to create tools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3600"/>
              <a:t>Lived in Africa from about 2.5 to 1.5 million years ago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3600"/>
              <a:t>Lived alongside the </a:t>
            </a:r>
            <a:r>
              <a:rPr lang="en-US" sz="3600" i="1"/>
              <a:t>Australopithecus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953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3600"/>
              <a:t>Homo Erectus – Lived during last part of Paleolithic period. There is much more information about this group of early humans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First appeared in Africa &amp; lived from 1.6 million to about 250,00 years ago.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Learned to make fire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Made clothing for themselves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486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3600" b="1" u="sng"/>
              <a:t>Migrations</a:t>
            </a:r>
            <a:r>
              <a:rPr lang="en-US" sz="3600"/>
              <a:t> 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Not enough is known about the migrating habits of Homo habilis people.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Scientists do know that Homo erectus people migrated from their Native Africa to Europe and Asia.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Skeletal remains prove that they lived in China only 460,000 years ago and in Europe 400,000 years ago.</a:t>
            </a:r>
          </a:p>
          <a:p>
            <a:pPr lvl="1">
              <a:buClr>
                <a:schemeClr val="tx1"/>
              </a:buClr>
              <a:buFontTx/>
              <a:buNone/>
            </a:pPr>
            <a:endParaRPr lang="en-US" sz="32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u="sng"/>
              <a:t>Language</a:t>
            </a:r>
            <a:r>
              <a:rPr lang="en-US" sz="2800"/>
              <a:t> 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Instead of just making sounds and signals to show emotion and direction, Homo erectus may have been talking to each other about 500,000 years ago.</a:t>
            </a:r>
          </a:p>
          <a:p>
            <a:pPr lvl="1">
              <a:buClr>
                <a:schemeClr val="tx1"/>
              </a:buClr>
            </a:pPr>
            <a:r>
              <a:rPr lang="en-US" sz="3200"/>
              <a:t>Language was one of humanity’s greatest accomplishments.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sz="2400"/>
              <a:t>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benefits did language offer to humanity?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Made it possible for people to work together (organize duties, give directions)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Enabled people to exchange ideas about the world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Provided a way for people to socialize and entertain each other (storytelling)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Most important of all, it allowed people to pass history and culture on from one generation to another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Dating Early Artifacts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have recent archaeological finds contributed to our understanding of human origins?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j02404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3105150" cy="2309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 Sapiens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Evidence of early Homo sapiens goes back as far as 200,000 years ago.</a:t>
            </a:r>
          </a:p>
          <a:p>
            <a:pPr>
              <a:buClr>
                <a:schemeClr val="tx1"/>
              </a:buClr>
            </a:pPr>
            <a:r>
              <a:rPr lang="en-US"/>
              <a:t>Neanderthals - most likely the first Homo sapiens </a:t>
            </a:r>
          </a:p>
          <a:p>
            <a:pPr>
              <a:buClr>
                <a:schemeClr val="tx1"/>
              </a:buClr>
            </a:pPr>
            <a:r>
              <a:rPr lang="en-US"/>
              <a:t>Neanderthals stood about 5.5 feet tall, their brains were slightly larger than modern humans, and their bodies were stocky.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Technological skills of Neanderthals: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Used fire for warmth and cooking</a:t>
            </a:r>
          </a:p>
          <a:p>
            <a:pPr>
              <a:buClr>
                <a:schemeClr val="tx1"/>
              </a:buClr>
            </a:pPr>
            <a:r>
              <a:rPr lang="en-US"/>
              <a:t>Skillfully constructed stone knives, spear points, and bone tools</a:t>
            </a:r>
          </a:p>
          <a:p>
            <a:pPr>
              <a:buClr>
                <a:schemeClr val="tx1"/>
              </a:buClr>
            </a:pPr>
            <a:r>
              <a:rPr lang="en-US"/>
              <a:t>Crafted hide-cleaning and food-preparing tools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they live?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Most lived in small groups of 35 to 50 people</a:t>
            </a:r>
          </a:p>
          <a:p>
            <a:pPr>
              <a:buClr>
                <a:schemeClr val="tx1"/>
              </a:buClr>
            </a:pPr>
            <a:r>
              <a:rPr lang="en-US"/>
              <a:t>Were nomads, therefore did not live in one place permanently </a:t>
            </a:r>
          </a:p>
          <a:p>
            <a:pPr>
              <a:buClr>
                <a:schemeClr val="tx1"/>
              </a:buClr>
            </a:pPr>
            <a:r>
              <a:rPr lang="en-US"/>
              <a:t>Lived in caves or overhangs from cliffs</a:t>
            </a:r>
          </a:p>
          <a:p>
            <a:pPr>
              <a:buClr>
                <a:schemeClr val="tx1"/>
              </a:buClr>
            </a:pPr>
            <a:r>
              <a:rPr lang="en-US"/>
              <a:t>Wore heavy clothing made from animal skins to stay warm and protected</a:t>
            </a:r>
          </a:p>
          <a:p>
            <a:pPr>
              <a:buClr>
                <a:schemeClr val="tx1"/>
              </a:buClr>
            </a:pP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Their culture and beliefs: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Neanderthals cared for their sick and elderly</a:t>
            </a:r>
          </a:p>
          <a:p>
            <a:r>
              <a:rPr lang="en-US"/>
              <a:t>May have been the first people to practice medicine</a:t>
            </a:r>
          </a:p>
          <a:p>
            <a:r>
              <a:rPr lang="en-US"/>
              <a:t>Believed in life after death</a:t>
            </a:r>
          </a:p>
          <a:p>
            <a:r>
              <a:rPr lang="en-US"/>
              <a:t>Practiced burial rituals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 sapiens sapiens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Lived in Africa some 50,000 years ago</a:t>
            </a:r>
          </a:p>
          <a:p>
            <a:r>
              <a:rPr lang="en-US"/>
              <a:t>More advanced than Homo sapiens</a:t>
            </a:r>
          </a:p>
          <a:p>
            <a:r>
              <a:rPr lang="en-US"/>
              <a:t>Within 20,000 years ago, this modern group had migrated to almost every continent of the world</a:t>
            </a:r>
          </a:p>
          <a:p>
            <a:r>
              <a:rPr lang="en-US"/>
              <a:t>As these people moved out of Africa, they intermarried with Neanderthals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Cro-Magnons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Earliest Homo sapiens sapiens</a:t>
            </a:r>
          </a:p>
          <a:p>
            <a:r>
              <a:rPr lang="en-US"/>
              <a:t>Their remains were first found in France around 1860</a:t>
            </a:r>
          </a:p>
          <a:p>
            <a:r>
              <a:rPr lang="en-US"/>
              <a:t>Cro-Magnons were taller and less stocky than Neanderthals</a:t>
            </a:r>
          </a:p>
          <a:p>
            <a:r>
              <a:rPr lang="en-US"/>
              <a:t>Improved technology development</a:t>
            </a:r>
          </a:p>
          <a:p>
            <a:r>
              <a:rPr lang="en-US"/>
              <a:t>More sophisticated culture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of Cro-Magnons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Cutting blades were thinner and sharper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Created fishing devices and needles for sewing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Invented the stone ax in order to cut down trees and make canoes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Invented the spear-thrower and the bow and arrow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By 15,000 B.C. human population stood at about 2 million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Life of Cro-Magnons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Lived in bands, with many different bands spread throughout</a:t>
            </a:r>
          </a:p>
          <a:p>
            <a:r>
              <a:rPr lang="en-US"/>
              <a:t>Bands had to work together to hunt</a:t>
            </a:r>
          </a:p>
          <a:p>
            <a:r>
              <a:rPr lang="en-US"/>
              <a:t>Rules were developed for people to get along and for work to get done</a:t>
            </a:r>
          </a:p>
          <a:p>
            <a:r>
              <a:rPr lang="en-US"/>
              <a:t>Leaders were named and placed in charge of enforcing rules</a:t>
            </a:r>
          </a:p>
          <a:p>
            <a:r>
              <a:rPr lang="en-US"/>
              <a:t>First political organizations formed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Cave Paintings of Cro-Magnons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sz="3600"/>
              <a:t>Were accomplished artists</a:t>
            </a:r>
          </a:p>
          <a:p>
            <a:r>
              <a:rPr lang="en-US" sz="3600"/>
              <a:t>No one knows for sure why they painted on cave walls</a:t>
            </a:r>
          </a:p>
          <a:p>
            <a:pPr lvl="1"/>
            <a:r>
              <a:rPr lang="en-US" sz="3200"/>
              <a:t>Maybe for educational reasons</a:t>
            </a:r>
          </a:p>
          <a:p>
            <a:pPr lvl="1"/>
            <a:r>
              <a:rPr lang="en-US" sz="3200"/>
              <a:t>May have been reaching out to spiritual world</a:t>
            </a:r>
          </a:p>
          <a:p>
            <a:pPr lvl="1"/>
            <a:r>
              <a:rPr lang="en-US" sz="3200"/>
              <a:t>Maybe to relieve boredom &amp; monotony</a:t>
            </a:r>
          </a:p>
          <a:p>
            <a:pPr lvl="2" algn="ctr"/>
            <a:r>
              <a:rPr lang="en-US" b="1"/>
              <a:t>*Clay sculptures have also been found as well as figures of ivory and bone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Neolithic Revolution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During the Neolithic period and immediately after, humanity made a giant leap in culture</a:t>
            </a:r>
          </a:p>
          <a:p>
            <a:pPr lvl="1">
              <a:buClr>
                <a:schemeClr val="tx1"/>
              </a:buClr>
            </a:pPr>
            <a:r>
              <a:rPr lang="en-US"/>
              <a:t>Toward the end of the last Ice Age, forests and grasslands began to appear in many areas</a:t>
            </a:r>
          </a:p>
          <a:p>
            <a:pPr lvl="1">
              <a:buClr>
                <a:schemeClr val="tx1"/>
              </a:buClr>
            </a:pPr>
            <a:r>
              <a:rPr lang="en-US"/>
              <a:t>In a period of 5,000 years, people gradually moved from hunting &amp; gathering to producing food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Prehistoric Finds in Africa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In 1992, Gen Suwa, a paleontologist from Japan discovers, in East Africa, one of the oldest hominid teeth ever found.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Over the next two years, additional remains were uncovered, like arm bones and parts of the skull and jaw that belonged to 17 people.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Just 45 miles away, In 1974, Donald C. Johanson and Tom Gray uncovered a 3.2 million-year-old skeleton they named Lucy.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New agricultural methods came about</a:t>
            </a:r>
          </a:p>
          <a:p>
            <a:pPr>
              <a:buClr>
                <a:schemeClr val="tx1"/>
              </a:buClr>
            </a:pPr>
            <a:r>
              <a:rPr lang="en-US"/>
              <a:t>This led to massive changes in the way people lived!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/>
              <a:t> 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>
                <a:latin typeface="Century Gothic" pitchFamily="34" charset="0"/>
              </a:rPr>
              <a:t>That’s why we call this time in history the Neolithic Revolution.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This revolution took place slowly</a:t>
            </a:r>
          </a:p>
          <a:p>
            <a:pPr>
              <a:buClr>
                <a:schemeClr val="tx1"/>
              </a:buClr>
            </a:pPr>
            <a:r>
              <a:rPr lang="en-US"/>
              <a:t>Took place at different times in different parts of the world</a:t>
            </a:r>
          </a:p>
          <a:p>
            <a:pPr>
              <a:buClr>
                <a:schemeClr val="tx1"/>
              </a:buClr>
            </a:pPr>
            <a:r>
              <a:rPr lang="en-US"/>
              <a:t>The crops that Neolithic people developed varied from place to place</a:t>
            </a:r>
          </a:p>
          <a:p>
            <a:pPr>
              <a:buClr>
                <a:schemeClr val="tx1"/>
              </a:buClr>
            </a:pPr>
            <a:r>
              <a:rPr lang="en-US"/>
              <a:t>Farming made life easier for people</a:t>
            </a:r>
          </a:p>
          <a:p>
            <a:pPr lvl="1">
              <a:buClr>
                <a:schemeClr val="tx1"/>
              </a:buClr>
            </a:pPr>
            <a:r>
              <a:rPr lang="en-US"/>
              <a:t>Brought a steady food supply</a:t>
            </a:r>
          </a:p>
          <a:p>
            <a:pPr lvl="1">
              <a:buClr>
                <a:schemeClr val="tx1"/>
              </a:buClr>
            </a:pPr>
            <a:r>
              <a:rPr lang="en-US"/>
              <a:t>Allowed them to live in one place longer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Farming also allowed people to create villages and small societies </a:t>
            </a:r>
          </a:p>
          <a:p>
            <a:pPr>
              <a:buClr>
                <a:schemeClr val="tx1"/>
              </a:buClr>
            </a:pPr>
            <a:r>
              <a:rPr lang="en-US"/>
              <a:t>Crude houses were constructed with mud bricks</a:t>
            </a:r>
          </a:p>
          <a:p>
            <a:pPr>
              <a:buClr>
                <a:schemeClr val="tx1"/>
              </a:buClr>
            </a:pPr>
            <a:r>
              <a:rPr lang="en-US"/>
              <a:t>Several related families usually lived in one house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Technological Advances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Neolithic farmers invented the plow and trained oxen to pull it.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Neolithic villagers invented the loom and began to weave linen and wool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They learned how to make jewelry and better weapons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People created calendars to measure the seasons  &amp; determine when to plant crops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People began caring about boundary lines and rules of inheritance because their food supply depended on land ownership.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As villages began competing for land and water, warfare was created.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Neolithic people believed in deities or gods and goddesses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Emergence of Civilization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 Civilization – complex societies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 Some villages evolved into cities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 Cities sprang up at different times in different places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 All cities evolved from farming settlements in river valleys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River Valley civilizations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People’s labor was specialized with different men and women doing different jobs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The civilizations depended on advanced technology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/>
              <a:t>Each civilization had some form of government to make and carry out rules and procedures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Economy of a Civilization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First Irrigation systems – allowed farmers to produce a surplus of food</a:t>
            </a:r>
          </a:p>
          <a:p>
            <a:pPr>
              <a:buClr>
                <a:schemeClr val="tx1"/>
              </a:buClr>
            </a:pPr>
            <a:r>
              <a:rPr lang="en-US"/>
              <a:t>Specialization of labor – artisans became increasingly productive and creative</a:t>
            </a:r>
          </a:p>
          <a:p>
            <a:pPr>
              <a:buClr>
                <a:schemeClr val="tx1"/>
              </a:buClr>
            </a:pPr>
            <a:r>
              <a:rPr lang="en-US"/>
              <a:t>Long distance trade – farmers and artisans began trading outside of their communities and eventually covered longer distances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Together in Cities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Civilizations slowly grew more prosperous and more complex</a:t>
            </a:r>
          </a:p>
          <a:p>
            <a:pPr>
              <a:buClr>
                <a:schemeClr val="tx1"/>
              </a:buClr>
            </a:pPr>
            <a:r>
              <a:rPr lang="en-US"/>
              <a:t>Populations steadily grew also.  Early cities had between 5,000 to 30,000 residents!</a:t>
            </a:r>
          </a:p>
          <a:p>
            <a:pPr>
              <a:buClr>
                <a:schemeClr val="tx1"/>
              </a:buClr>
            </a:pPr>
            <a:r>
              <a:rPr lang="en-US"/>
              <a:t>Of course, a population like this could not operate the same way that a village of 200 had operated.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Therefore,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A group of government officials was created to oversee the collection, storage, and distribution of farming surpluses.</a:t>
            </a:r>
          </a:p>
          <a:p>
            <a:pPr>
              <a:buClr>
                <a:schemeClr val="tx1"/>
              </a:buClr>
            </a:pPr>
            <a:r>
              <a:rPr lang="en-US"/>
              <a:t>These officials also organized and directed labor forces needed for large-scale construction projects.</a:t>
            </a:r>
          </a:p>
          <a:p>
            <a:pPr>
              <a:buClr>
                <a:schemeClr val="tx1"/>
              </a:buClr>
            </a:pPr>
            <a:r>
              <a:rPr lang="en-US"/>
              <a:t>Professional soldiers were hired to protect and guard the city’s territory and trade routes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 Origins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Scientists do not all agree about the story of human beginnings.</a:t>
            </a:r>
          </a:p>
          <a:p>
            <a:pPr>
              <a:buClr>
                <a:schemeClr val="tx1"/>
              </a:buClr>
            </a:pPr>
            <a:r>
              <a:rPr lang="en-US"/>
              <a:t>One generally accepted theory is that </a:t>
            </a:r>
            <a:r>
              <a:rPr lang="en-US" i="1"/>
              <a:t>hominids</a:t>
            </a:r>
            <a:r>
              <a:rPr lang="en-US"/>
              <a:t> were the first humans, dating back 4.4 million years.</a:t>
            </a:r>
          </a:p>
          <a:p>
            <a:pPr>
              <a:buClr>
                <a:schemeClr val="tx1"/>
              </a:buClr>
            </a:pPr>
            <a:r>
              <a:rPr lang="en-US"/>
              <a:t>These hominids are known as</a:t>
            </a:r>
            <a:r>
              <a:rPr lang="en-US" i="1"/>
              <a:t> Australopithecus.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581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Army, government officials, and priests made up what is known as a ruling class.</a:t>
            </a:r>
          </a:p>
          <a:p>
            <a:pPr>
              <a:buClr>
                <a:schemeClr val="tx1"/>
              </a:buClr>
            </a:pPr>
            <a:r>
              <a:rPr lang="en-US"/>
              <a:t>This ruling class was usually led by a king (ultimate person in charge)</a:t>
            </a:r>
          </a:p>
          <a:p>
            <a:pPr>
              <a:buClr>
                <a:schemeClr val="tx1"/>
              </a:buClr>
            </a:pPr>
            <a:r>
              <a:rPr lang="en-US"/>
              <a:t>The first kings ever were probably elected, but over time they inherited their positions.</a:t>
            </a:r>
          </a:p>
        </p:txBody>
      </p:sp>
      <p:pic>
        <p:nvPicPr>
          <p:cNvPr id="65540" name="Picture 4" descr="j0250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"/>
            <a:ext cx="2170113" cy="1717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Invention of Writing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Priests began using marks and pictures, called pictograms, to represent products.</a:t>
            </a:r>
          </a:p>
          <a:p>
            <a:pPr>
              <a:buClr>
                <a:schemeClr val="tx1"/>
              </a:buClr>
            </a:pPr>
            <a:r>
              <a:rPr lang="en-US"/>
              <a:t>Eventually they used the marks and pictures to represent abstract ideas and even later, to represent sounds.</a:t>
            </a:r>
          </a:p>
          <a:p>
            <a:pPr>
              <a:buClr>
                <a:schemeClr val="tx1"/>
              </a:buClr>
            </a:pPr>
            <a:r>
              <a:rPr lang="en-US"/>
              <a:t>Priests kept records of individual men and women who were head of households, landowners, and merchants.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495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After a time, priests also recorded things like the king’s battle victories, legal codes, medical texts, and observations of the stars.</a:t>
            </a:r>
          </a:p>
          <a:p>
            <a:pPr>
              <a:buClr>
                <a:schemeClr val="tx1"/>
              </a:buClr>
            </a:pPr>
            <a:r>
              <a:rPr lang="en-US"/>
              <a:t>Priests also recorded myths (traditional stories explaining how the world was formed, how people came into being, and what they owed their creator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3600"/>
              <a:t>Every civilization had and still has their own ideas about creation.</a:t>
            </a:r>
          </a:p>
          <a:p>
            <a:pPr>
              <a:buClr>
                <a:schemeClr val="tx1"/>
              </a:buClr>
            </a:pPr>
            <a:r>
              <a:rPr lang="en-US" sz="3600"/>
              <a:t>Because these ideas, beliefs, or myths vary from place to place, historians usually examine them for clues to a people’s customs and values.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endParaRPr lang="en-US" i="1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i="1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i="1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i="1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i="1"/>
              <a:t>Australopithecus </a:t>
            </a:r>
            <a:r>
              <a:rPr lang="en-US"/>
              <a:t>spent their lives in the humid forests of eastern and southern Africa.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They ate fruit, leaves, and nuts.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/>
              <a:t>They were probably </a:t>
            </a:r>
            <a:r>
              <a:rPr lang="en-US" i="1"/>
              <a:t>nomads</a:t>
            </a:r>
            <a:r>
              <a:rPr lang="en-US"/>
              <a:t>, never staying in one place for long</a:t>
            </a:r>
            <a:endParaRPr lang="en-US" i="1"/>
          </a:p>
        </p:txBody>
      </p:sp>
      <p:pic>
        <p:nvPicPr>
          <p:cNvPr id="20484" name="Picture 4" descr="j031577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"/>
            <a:ext cx="2590800" cy="20716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sz="4400" i="1"/>
              <a:t>Homo</a:t>
            </a:r>
            <a:r>
              <a:rPr lang="en-US" sz="4400"/>
              <a:t> is a Latin word used by scientists which means “human”.</a:t>
            </a:r>
          </a:p>
          <a:p>
            <a:r>
              <a:rPr lang="en-US" sz="4400"/>
              <a:t>They use this word to name later humans as well.</a:t>
            </a:r>
            <a:endParaRPr lang="en-US" sz="4400" i="1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14358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z="4000"/>
              <a:t>Scientists divide  </a:t>
            </a:r>
            <a:r>
              <a:rPr lang="en-US" sz="4000" i="1"/>
              <a:t>Homo</a:t>
            </a:r>
            <a:r>
              <a:rPr lang="en-US" sz="4000"/>
              <a:t> into 3 categories of species:</a:t>
            </a: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45561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habilus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“person with ability”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lived until about 1.5 million years ago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erectus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“person who walks upright”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lived after the previous group of humans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sapiens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“person who thinks”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lived 100,00 to about 200,000 years ago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people today belong to this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Ice 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/>
              <a:t>Changes in climate played an important role in the development of early humankind.</a:t>
            </a:r>
          </a:p>
          <a:p>
            <a:pPr>
              <a:buClr>
                <a:schemeClr val="tx1"/>
              </a:buClr>
            </a:pPr>
            <a:r>
              <a:rPr lang="en-US"/>
              <a:t>Earth experienced four long periods of cold climate between 2 million and 10,000 years ago, known as Ice Ages.</a:t>
            </a:r>
          </a:p>
          <a:p>
            <a:pPr>
              <a:buClr>
                <a:schemeClr val="tx1"/>
              </a:buClr>
            </a:pPr>
            <a:r>
              <a:rPr lang="en-US"/>
              <a:t>The level of the oceans dropped more than 300 ft. as the sheets of ice formed.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OwlTeacher.com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400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3600"/>
              <a:t>As a result of this,  some areas that are now separated by water, were connected by a land bridge: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200"/>
              <a:t>Japan was connected to mainland Korea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200"/>
              <a:t>Great Britain &amp; Ireland to western Europe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200"/>
              <a:t>Malay Peninsula through the Indonesian islands almost all the way to Australia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3200"/>
              <a:t>Asia to North America at the Bering Strait.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untain Top">
  <a:themeElements>
    <a:clrScheme name="Mountain Top 16">
      <a:dk1>
        <a:srgbClr val="000000"/>
      </a:dk1>
      <a:lt1>
        <a:srgbClr val="FFFFFF"/>
      </a:lt1>
      <a:dk2>
        <a:srgbClr val="000000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B9D6E7"/>
      </a:accent6>
      <a:hlink>
        <a:srgbClr val="6600CC"/>
      </a:hlink>
      <a:folHlink>
        <a:srgbClr val="00808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000000"/>
        </a:dk1>
        <a:lt1>
          <a:srgbClr val="FFFFFF"/>
        </a:lt1>
        <a:dk2>
          <a:srgbClr val="333399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1">
        <a:dk1>
          <a:srgbClr val="000000"/>
        </a:dk1>
        <a:lt1>
          <a:srgbClr val="FFFFFF"/>
        </a:lt1>
        <a:dk2>
          <a:srgbClr val="000099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2">
        <a:dk1>
          <a:srgbClr val="000000"/>
        </a:dk1>
        <a:lt1>
          <a:srgbClr val="FFFFFF"/>
        </a:lt1>
        <a:dk2>
          <a:srgbClr val="FFFFCC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3">
        <a:dk1>
          <a:srgbClr val="000000"/>
        </a:dk1>
        <a:lt1>
          <a:srgbClr val="FFFFFF"/>
        </a:lt1>
        <a:dk2>
          <a:srgbClr val="6600CC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4">
        <a:dk1>
          <a:srgbClr val="000000"/>
        </a:dk1>
        <a:lt1>
          <a:srgbClr val="FFFFFF"/>
        </a:lt1>
        <a:dk2>
          <a:srgbClr val="6600CC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0000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5">
        <a:dk1>
          <a:srgbClr val="000000"/>
        </a:dk1>
        <a:lt1>
          <a:srgbClr val="FFFFFF"/>
        </a:lt1>
        <a:dk2>
          <a:srgbClr val="000000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0000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6">
        <a:dk1>
          <a:srgbClr val="000000"/>
        </a:dk1>
        <a:lt1>
          <a:srgbClr val="FFFFFF"/>
        </a:lt1>
        <a:dk2>
          <a:srgbClr val="000000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465</TotalTime>
  <Words>1908</Words>
  <Application>Microsoft Office PowerPoint</Application>
  <PresentationFormat>On-screen Show (4:3)</PresentationFormat>
  <Paragraphs>239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Wingdings</vt:lpstr>
      <vt:lpstr>Century Gothic</vt:lpstr>
      <vt:lpstr>Mountain Top</vt:lpstr>
      <vt:lpstr>Chapter 1   Human Beginnings</vt:lpstr>
      <vt:lpstr>Dating Early Artifacts</vt:lpstr>
      <vt:lpstr>Prehistoric Finds in Africa</vt:lpstr>
      <vt:lpstr>Human Origins</vt:lpstr>
      <vt:lpstr>Slide 5</vt:lpstr>
      <vt:lpstr>Slide 6</vt:lpstr>
      <vt:lpstr>Scientists divide  Homo into 3 categories of species:</vt:lpstr>
      <vt:lpstr>The Ice Ages</vt:lpstr>
      <vt:lpstr>Slide 9</vt:lpstr>
      <vt:lpstr>How did early humans react to the environmental changes of the Ice Ages?</vt:lpstr>
      <vt:lpstr>Human Culture</vt:lpstr>
      <vt:lpstr>Slide 12</vt:lpstr>
      <vt:lpstr>The Stone Age is divided into 3 shorter periods:</vt:lpstr>
      <vt:lpstr>Slide 14</vt:lpstr>
      <vt:lpstr>Paleolithic Hunter-Gatherers</vt:lpstr>
      <vt:lpstr>Slide 16</vt:lpstr>
      <vt:lpstr>Slide 17</vt:lpstr>
      <vt:lpstr>Slide 18</vt:lpstr>
      <vt:lpstr>What benefits did language offer to humanity?</vt:lpstr>
      <vt:lpstr>Homo Sapiens</vt:lpstr>
      <vt:lpstr>Technological skills of Neanderthals:</vt:lpstr>
      <vt:lpstr>How did they live?</vt:lpstr>
      <vt:lpstr>Their culture and beliefs:</vt:lpstr>
      <vt:lpstr>Homo sapiens sapiens</vt:lpstr>
      <vt:lpstr>The Cro-Magnons</vt:lpstr>
      <vt:lpstr>Technology of Cro-Magnons</vt:lpstr>
      <vt:lpstr>Social Life of Cro-Magnons</vt:lpstr>
      <vt:lpstr>Cave Paintings of Cro-Magnons</vt:lpstr>
      <vt:lpstr>Neolithic Revolution</vt:lpstr>
      <vt:lpstr>Slide 30</vt:lpstr>
      <vt:lpstr>Slide 31</vt:lpstr>
      <vt:lpstr>Slide 32</vt:lpstr>
      <vt:lpstr>Technological Advances</vt:lpstr>
      <vt:lpstr>Slide 34</vt:lpstr>
      <vt:lpstr>Emergence of Civilization</vt:lpstr>
      <vt:lpstr>Early River Valley civilizations</vt:lpstr>
      <vt:lpstr>The Economy of a Civilization</vt:lpstr>
      <vt:lpstr>Living Together in Cities</vt:lpstr>
      <vt:lpstr>Therefore,</vt:lpstr>
      <vt:lpstr>Slide 40</vt:lpstr>
      <vt:lpstr>The Invention of Writing</vt:lpstr>
      <vt:lpstr>Slide 42</vt:lpstr>
      <vt:lpstr>Slide 43</vt:lpstr>
    </vt:vector>
  </TitlesOfParts>
  <Company>Bliss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 Human Beginnings</dc:title>
  <dc:creator>Anna Bettencourt</dc:creator>
  <cp:lastModifiedBy>MARTINJL1</cp:lastModifiedBy>
  <cp:revision>10</cp:revision>
  <dcterms:created xsi:type="dcterms:W3CDTF">2003-08-15T05:09:10Z</dcterms:created>
  <dcterms:modified xsi:type="dcterms:W3CDTF">2014-01-17T16:30:28Z</dcterms:modified>
</cp:coreProperties>
</file>